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51" r:id="rId3"/>
    <p:sldId id="342" r:id="rId4"/>
    <p:sldId id="347" r:id="rId5"/>
    <p:sldId id="293" r:id="rId6"/>
    <p:sldId id="341" r:id="rId7"/>
    <p:sldId id="338" r:id="rId8"/>
    <p:sldId id="348" r:id="rId9"/>
    <p:sldId id="334" r:id="rId10"/>
    <p:sldId id="325" r:id="rId11"/>
    <p:sldId id="326" r:id="rId12"/>
    <p:sldId id="328" r:id="rId13"/>
    <p:sldId id="329" r:id="rId14"/>
    <p:sldId id="332" r:id="rId15"/>
    <p:sldId id="333" r:id="rId16"/>
    <p:sldId id="330" r:id="rId17"/>
    <p:sldId id="335" r:id="rId18"/>
    <p:sldId id="310" r:id="rId19"/>
    <p:sldId id="315" r:id="rId20"/>
    <p:sldId id="352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CC66"/>
    <a:srgbClr val="FF9966"/>
    <a:srgbClr val="99FF99"/>
    <a:srgbClr val="FF0000"/>
    <a:srgbClr val="FFFFFF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0.wmf"/><Relationship Id="rId1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7.png"/><Relationship Id="rId7" Type="http://schemas.microsoft.com/office/2007/relationships/media" Target="ppt/slides/nhac%20nen%20chinh.mp3" TargetMode="External"/><Relationship Id="rId6" Type="http://schemas.openxmlformats.org/officeDocument/2006/relationships/audio" Target="ppt/slides/nhac%20nen%20chinh.mp3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9.jpeg"/><Relationship Id="rId3" Type="http://schemas.openxmlformats.org/officeDocument/2006/relationships/image" Target="../media/image10.wmf"/><Relationship Id="rId2" Type="http://schemas.openxmlformats.org/officeDocument/2006/relationships/slide" Target="slide8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0.wmf"/><Relationship Id="rId1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0.wmf"/><Relationship Id="rId1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0.wmf"/><Relationship Id="rId1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GIF"/><Relationship Id="rId4" Type="http://schemas.openxmlformats.org/officeDocument/2006/relationships/image" Target="../media/image9.jpeg"/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0.wmf"/><Relationship Id="rId1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microsoft.com/office/2007/relationships/media" Target="ppt/slides/07_A_01.wav" TargetMode="External"/><Relationship Id="rId1" Type="http://schemas.openxmlformats.org/officeDocument/2006/relationships/audio" Target="ppt/slides/07_A_01.wa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slide" Target="slide13.xml"/><Relationship Id="rId7" Type="http://schemas.openxmlformats.org/officeDocument/2006/relationships/slide" Target="slide15.xml"/><Relationship Id="rId6" Type="http://schemas.openxmlformats.org/officeDocument/2006/relationships/slide" Target="slide14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3" Type="http://schemas.openxmlformats.org/officeDocument/2006/relationships/slide" Target="slide10.xml"/><Relationship Id="rId2" Type="http://schemas.openxmlformats.org/officeDocument/2006/relationships/slide" Target="slide11.xml"/><Relationship Id="rId11" Type="http://schemas.openxmlformats.org/officeDocument/2006/relationships/slideLayout" Target="../slideLayouts/slideLayout7.xml"/><Relationship Id="rId10" Type="http://schemas.openxmlformats.org/officeDocument/2006/relationships/slide" Target="slide17.xml"/><Relationship Id="rId1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0.wmf"/><Relationship Id="rId1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4" name="Text Box 2"/>
          <p:cNvSpPr txBox="1"/>
          <p:nvPr/>
        </p:nvSpPr>
        <p:spPr>
          <a:xfrm>
            <a:off x="1905000" y="685800"/>
            <a:ext cx="7045325" cy="1219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ysDot"/>
            <a:miter/>
            <a:headEnd type="none" w="sm" len="sm"/>
            <a:tailEnd type="none" w="sm" len="sm"/>
          </a:ln>
        </p:spPr>
        <p:txBody>
          <a:bodyPr wrap="none">
            <a:spAutoFit/>
          </a:bodyPr>
          <a:p>
            <a:pPr algn="ctr" eaLnBrk="1" hangingPunct="1"/>
            <a:r>
              <a:rPr lang="vi-V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UNIT 7: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THE WORLD OF WORK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vi-VN" altLang="en-US" sz="3600" dirty="0">
                <a:latin typeface="Arial" panose="020B0604020202020204" pitchFamily="34" charset="0"/>
              </a:rPr>
              <a:t>LESSON 1 : </a:t>
            </a:r>
            <a:r>
              <a:rPr lang="en-US" altLang="en-US" sz="3600" dirty="0">
                <a:latin typeface="Arial" panose="020B0604020202020204" pitchFamily="34" charset="0"/>
              </a:rPr>
              <a:t>A1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4143375"/>
            <a:ext cx="2570163" cy="271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0" y="0"/>
            <a:ext cx="42291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AutoShape 2">
            <a:hlinkClick r:id="" action="ppaction://noaction"/>
          </p:cNvPr>
          <p:cNvSpPr/>
          <p:nvPr/>
        </p:nvSpPr>
        <p:spPr>
          <a:xfrm>
            <a:off x="8077200" y="6096000"/>
            <a:ext cx="7620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/>
          <p:nvPr/>
        </p:nvSpPr>
        <p:spPr>
          <a:xfrm>
            <a:off x="1600200" y="1447800"/>
            <a:ext cx="7543800" cy="838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ctr" anchorCtr="0"/>
          <a:p>
            <a:pPr eaLnBrk="1" hangingPunct="1"/>
            <a:r>
              <a:rPr lang="vi-VN" altLang="en-US" sz="2800" b="1" dirty="0">
                <a:latin typeface="Times New Roman" panose="02020603050405020304" pitchFamily="18" charset="0"/>
              </a:rPr>
              <a:t>            </a:t>
            </a:r>
            <a:r>
              <a:rPr lang="en-US" altLang="en-US" sz="2800" b="1" dirty="0">
                <a:latin typeface="Times New Roman" panose="02020603050405020304" pitchFamily="18" charset="0"/>
              </a:rPr>
              <a:t>What will Hoa do during her vacation?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2292" name="Rectangle 4"/>
          <p:cNvSpPr/>
          <p:nvPr/>
        </p:nvSpPr>
        <p:spPr>
          <a:xfrm>
            <a:off x="3657600" y="2514600"/>
            <a:ext cx="4191000" cy="1143000"/>
          </a:xfrm>
          <a:prstGeom prst="rect">
            <a:avLst/>
          </a:prstGeom>
          <a:noFill/>
          <a:ln w="19050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She’ll go and see Mom and Dad on their farm.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3" name="Picture 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5334000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Rectangle 6"/>
          <p:cNvSpPr/>
          <p:nvPr/>
        </p:nvSpPr>
        <p:spPr>
          <a:xfrm>
            <a:off x="3886200" y="3886200"/>
            <a:ext cx="4038600" cy="9461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latin typeface="Times New Roman" panose="02020603050405020304" pitchFamily="18" charset="0"/>
              </a:rPr>
              <a:t>or: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She’ll go and see her parents on their farm.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0"/>
            <a:ext cx="41148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331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0"/>
            <a:ext cx="2743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724400"/>
            <a:ext cx="1828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81000" y="304800"/>
            <a:ext cx="5867400" cy="278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273550"/>
            <a:ext cx="3352800" cy="258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273550"/>
            <a:ext cx="3352800" cy="258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nhac nen chinh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58000" y="640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579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Rectangle 2"/>
          <p:cNvSpPr/>
          <p:nvPr/>
        </p:nvSpPr>
        <p:spPr>
          <a:xfrm>
            <a:off x="1828800" y="1066800"/>
            <a:ext cx="7315200" cy="9906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ctr" anchorCtr="0"/>
          <a:p>
            <a:pPr eaLnBrk="1" hangingPunct="1"/>
            <a:r>
              <a:rPr lang="vi-VN" altLang="en-US" sz="3200" b="1" dirty="0">
                <a:latin typeface="Times New Roman" panose="02020603050405020304" pitchFamily="18" charset="0"/>
              </a:rPr>
              <a:t>     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When does your school year start ?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3"/>
          <p:cNvSpPr/>
          <p:nvPr/>
        </p:nvSpPr>
        <p:spPr>
          <a:xfrm>
            <a:off x="3657600" y="2514600"/>
            <a:ext cx="46482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starts in August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0" name="Picture 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495800"/>
            <a:ext cx="19812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0"/>
            <a:ext cx="43434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Rectangle 2"/>
          <p:cNvSpPr/>
          <p:nvPr/>
        </p:nvSpPr>
        <p:spPr>
          <a:xfrm>
            <a:off x="2590800" y="1066800"/>
            <a:ext cx="6553200" cy="11430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For how many hours a day does Hoa </a:t>
            </a:r>
            <a:br>
              <a:rPr lang="vi-VN" altLang="en-US" sz="2800" b="1" dirty="0">
                <a:latin typeface="Times New Roman" panose="02020603050405020304" pitchFamily="18" charset="0"/>
              </a:rPr>
            </a:br>
            <a:r>
              <a:rPr lang="en-US" altLang="en-US" sz="2800" b="1" dirty="0">
                <a:latin typeface="Times New Roman" panose="02020603050405020304" pitchFamily="18" charset="0"/>
              </a:rPr>
              <a:t>do her homework?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3"/>
          <p:cNvSpPr/>
          <p:nvPr/>
        </p:nvSpPr>
        <p:spPr>
          <a:xfrm>
            <a:off x="3352800" y="2590800"/>
            <a:ext cx="51054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That takes two hours each day.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lvl="0" indent="-342900"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4" name="Picture 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5" y="4267200"/>
            <a:ext cx="2314575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2362200" y="1600200"/>
            <a:ext cx="6781800" cy="9906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ctr" anchorCtr="0"/>
          <a:p>
            <a:pPr eaLnBrk="1" hangingPunct="1"/>
            <a:r>
              <a:rPr lang="vi-VN" altLang="en-US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What time do Hoa’s classes finish?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3"/>
          <p:cNvSpPr/>
          <p:nvPr/>
        </p:nvSpPr>
        <p:spPr>
          <a:xfrm>
            <a:off x="3810000" y="2819400"/>
            <a:ext cx="41910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They finish at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lvl="0" indent="-342900" eaLnBrk="1" hangingPunct="1"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quarter past eleven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8" name="Picture 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724400"/>
            <a:ext cx="1828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7410" name="Picture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4724400"/>
            <a:ext cx="1752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0"/>
            <a:ext cx="2743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81000" y="304800"/>
            <a:ext cx="5867400" cy="278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273550"/>
            <a:ext cx="3352800" cy="258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273550"/>
            <a:ext cx="3352800" cy="2584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Rectangle 2"/>
          <p:cNvSpPr/>
          <p:nvPr/>
        </p:nvSpPr>
        <p:spPr>
          <a:xfrm>
            <a:off x="2590800" y="1295400"/>
            <a:ext cx="6553200" cy="1219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</a:rPr>
              <a:t>When does your school year finish</a:t>
            </a:r>
            <a:r>
              <a:rPr lang="vi-V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? 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8435" name="Rectangle 3"/>
          <p:cNvSpPr/>
          <p:nvPr/>
        </p:nvSpPr>
        <p:spPr>
          <a:xfrm>
            <a:off x="4267200" y="2971800"/>
            <a:ext cx="34290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finishes in May.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6" name="Picture 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4724400"/>
            <a:ext cx="1447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4876800" y="152400"/>
            <a:ext cx="4038600" cy="164465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Language notes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228600" y="3200400"/>
            <a:ext cx="18288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Form: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228600" y="3810000"/>
            <a:ext cx="8153400" cy="1768475"/>
          </a:xfrm>
          <a:prstGeom prst="rect">
            <a:avLst/>
          </a:prstGeom>
          <a:solidFill>
            <a:srgbClr val="FFFF00">
              <a:alpha val="50195"/>
            </a:srgb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endParaRPr lang="vi-VN" altLang="en-US" sz="36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It takes + </a:t>
            </a:r>
            <a:r>
              <a:rPr lang="en-US" altLang="en-US" sz="3600" b="1" u="sng" dirty="0">
                <a:latin typeface="Times New Roman" panose="02020603050405020304" pitchFamily="18" charset="0"/>
              </a:rPr>
              <a:t>someone </a:t>
            </a:r>
            <a:r>
              <a:rPr lang="en-US" altLang="en-US" sz="3600" b="1" dirty="0">
                <a:latin typeface="Times New Roman" panose="02020603050405020304" pitchFamily="18" charset="0"/>
              </a:rPr>
              <a:t>+ time + to do s</a:t>
            </a:r>
            <a:r>
              <a:rPr lang="vi-VN" altLang="en-US" sz="3600" b="1" dirty="0">
                <a:latin typeface="Times New Roman" panose="02020603050405020304" pitchFamily="18" charset="0"/>
              </a:rPr>
              <a:t>.</a:t>
            </a:r>
            <a:r>
              <a:rPr lang="en-US" altLang="en-US" sz="3600" b="1" dirty="0">
                <a:latin typeface="Times New Roman" panose="02020603050405020304" pitchFamily="18" charset="0"/>
              </a:rPr>
              <a:t>thing</a:t>
            </a:r>
            <a:endParaRPr lang="vi-VN" altLang="en-US" sz="3600" b="1" dirty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304800" y="2286000"/>
            <a:ext cx="845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It takes Hoa two hours each day to do her homework.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9462" name="Line 6"/>
          <p:cNvSpPr/>
          <p:nvPr/>
        </p:nvSpPr>
        <p:spPr>
          <a:xfrm>
            <a:off x="3276600" y="4953000"/>
            <a:ext cx="0" cy="9906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63" name="Text Box 7"/>
          <p:cNvSpPr txBox="1"/>
          <p:nvPr/>
        </p:nvSpPr>
        <p:spPr>
          <a:xfrm>
            <a:off x="762000" y="5943600"/>
            <a:ext cx="693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Lan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Hoa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me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him / her / them / us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4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648200" cy="198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animBg="1"/>
      <p:bldP spid="19461" grpId="0"/>
      <p:bldP spid="194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048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4953000"/>
          <a:ext cx="22860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895475" imgH="1295400" progId="Paint.Picture">
                  <p:embed/>
                </p:oleObj>
              </mc:Choice>
              <mc:Fallback>
                <p:oleObj name="" r:id="rId1" imgW="1895475" imgH="1295400" progId="Paint.Pictur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228600" y="4953000"/>
                        <a:ext cx="2286000" cy="15621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/>
          <p:nvPr/>
        </p:nvSpPr>
        <p:spPr>
          <a:xfrm>
            <a:off x="2819400" y="1143000"/>
            <a:ext cx="5867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spcBef>
                <a:spcPct val="50000"/>
              </a:spcBef>
              <a:buAutoNum type="arabicPeriod"/>
            </a:pPr>
            <a:r>
              <a:rPr lang="en-US" altLang="en-US" sz="2800" b="1" dirty="0">
                <a:latin typeface="Times New Roman" panose="02020603050405020304" pitchFamily="18" charset="0"/>
              </a:rPr>
              <a:t>He/ 1 hour/ do the homework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3352800" y="3048000"/>
            <a:ext cx="5486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2. We / 2 days</a:t>
            </a:r>
            <a:r>
              <a:rPr lang="vi-V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/</a:t>
            </a:r>
            <a:r>
              <a:rPr lang="vi-V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visit Ha Long Bay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0485" name="Text Box 5"/>
          <p:cNvSpPr txBox="1"/>
          <p:nvPr/>
        </p:nvSpPr>
        <p:spPr>
          <a:xfrm>
            <a:off x="2895600" y="5181600"/>
            <a:ext cx="518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3. I / 10 minutes/ walk to school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2048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43200"/>
            <a:ext cx="2362200" cy="19050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20487" name="Text Box 7"/>
          <p:cNvSpPr txBox="1"/>
          <p:nvPr/>
        </p:nvSpPr>
        <p:spPr>
          <a:xfrm>
            <a:off x="5334000" y="3810000"/>
            <a:ext cx="2438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2048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22098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Text Box 9"/>
          <p:cNvSpPr txBox="1"/>
          <p:nvPr/>
        </p:nvSpPr>
        <p:spPr>
          <a:xfrm>
            <a:off x="2133600" y="1752600"/>
            <a:ext cx="7010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takes him one hour to do the homework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/>
          <p:nvPr/>
        </p:nvSpPr>
        <p:spPr>
          <a:xfrm>
            <a:off x="2286000" y="3657600"/>
            <a:ext cx="6858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takes us two days to visit Ha Long Bay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1" name="Text Box 11"/>
          <p:cNvSpPr txBox="1"/>
          <p:nvPr/>
        </p:nvSpPr>
        <p:spPr>
          <a:xfrm>
            <a:off x="2209800" y="5791200"/>
            <a:ext cx="6781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takes me 15 minutes to walk to school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/>
      <p:bldP spid="204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2"/>
          <p:cNvSpPr txBox="1"/>
          <p:nvPr/>
        </p:nvSpPr>
        <p:spPr>
          <a:xfrm>
            <a:off x="685800" y="3200400"/>
            <a:ext cx="7924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just" eaLnBrk="1" hangingPunct="1">
              <a:buChar char="-"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Learn by heart the new words.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algn="just" eaLnBrk="1" hangingPunct="1">
              <a:buChar char="-"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Prepare: Unit 7 lesson 2 : A 2, 3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633913"/>
            <a:ext cx="274320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0" y="4633913"/>
            <a:ext cx="274320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4633913"/>
            <a:ext cx="274320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7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8" name="Rectangle 2"/>
          <p:cNvSpPr/>
          <p:nvPr/>
        </p:nvSpPr>
        <p:spPr>
          <a:xfrm>
            <a:off x="228600" y="2405063"/>
            <a:ext cx="8763000" cy="33877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do you often have your breakfast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do your classes start 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do your classes finish ?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7338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Text Box 4"/>
          <p:cNvSpPr txBox="1"/>
          <p:nvPr/>
        </p:nvSpPr>
        <p:spPr>
          <a:xfrm>
            <a:off x="3886200" y="304800"/>
            <a:ext cx="5029200" cy="1460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</a:t>
            </a:r>
            <a:endParaRPr lang="en-US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2" name="Text Box 2"/>
          <p:cNvSpPr txBox="1"/>
          <p:nvPr/>
        </p:nvSpPr>
        <p:spPr>
          <a:xfrm>
            <a:off x="0" y="3886200"/>
            <a:ext cx="7620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sz="2800" b="1" dirty="0">
                <a:latin typeface="Times New Roman" panose="02020603050405020304" pitchFamily="18" charset="0"/>
              </a:rPr>
              <a:t>3.</a:t>
            </a:r>
            <a:r>
              <a:rPr lang="en-US" altLang="en-US" sz="2800" b="1" dirty="0">
                <a:latin typeface="Times New Roman" panose="02020603050405020304" pitchFamily="18" charset="0"/>
              </a:rPr>
              <a:t> (to) last:</a:t>
            </a:r>
            <a:r>
              <a:rPr lang="vi-V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continue for a specified period of time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123" name="Text Box 3"/>
          <p:cNvSpPr txBox="1"/>
          <p:nvPr/>
        </p:nvSpPr>
        <p:spPr>
          <a:xfrm>
            <a:off x="0" y="4572000"/>
            <a:ext cx="7391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latin typeface="Times New Roman" panose="02020603050405020304" pitchFamily="18" charset="0"/>
              </a:rPr>
              <a:t>4. almost </a:t>
            </a:r>
            <a:r>
              <a:rPr lang="en-US" altLang="en-US" sz="2800" b="1" dirty="0">
                <a:latin typeface="Times New Roman" panose="02020603050405020304" pitchFamily="18" charset="0"/>
              </a:rPr>
              <a:t>(adv):</a:t>
            </a:r>
            <a:r>
              <a:rPr lang="vi-V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Near to in quantity or amount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0" y="5334000"/>
            <a:ext cx="8458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sz="2800" b="1" dirty="0">
                <a:latin typeface="Times New Roman" panose="02020603050405020304" pitchFamily="18" charset="0"/>
              </a:rPr>
              <a:t>5. </a:t>
            </a:r>
            <a:r>
              <a:rPr lang="en-US" altLang="en-US" sz="2800" b="1" dirty="0">
                <a:latin typeface="Times New Roman" panose="02020603050405020304" pitchFamily="18" charset="0"/>
              </a:rPr>
              <a:t>school year</a:t>
            </a:r>
            <a:r>
              <a:rPr lang="vi-VN" altLang="en-US" sz="2800" b="1" dirty="0">
                <a:latin typeface="Times New Roman" panose="02020603050405020304" pitchFamily="18" charset="0"/>
              </a:rPr>
              <a:t> (n)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the months of the year during which school is open and attendance at school is required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0" y="1828800"/>
            <a:ext cx="8077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latin typeface="Times New Roman" panose="02020603050405020304" pitchFamily="18" charset="0"/>
              </a:rPr>
              <a:t>1. during </a:t>
            </a:r>
            <a:r>
              <a:rPr lang="en-US" altLang="en-US" sz="2800" b="1" dirty="0">
                <a:latin typeface="Times New Roman" panose="02020603050405020304" pitchFamily="18" charset="0"/>
              </a:rPr>
              <a:t>(prep):</a:t>
            </a:r>
            <a:r>
              <a:rPr lang="vi-V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throughout the course or duration of (a period of time)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/>
          <p:nvPr/>
        </p:nvSpPr>
        <p:spPr>
          <a:xfrm>
            <a:off x="0" y="2971800"/>
            <a:ext cx="800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sz="2800" b="1" dirty="0">
                <a:latin typeface="Times New Roman" panose="02020603050405020304" pitchFamily="18" charset="0"/>
              </a:rPr>
              <a:t>2. </a:t>
            </a:r>
            <a:r>
              <a:rPr lang="en-US" altLang="en-US" sz="2800" b="1" dirty="0">
                <a:latin typeface="Times New Roman" panose="02020603050405020304" pitchFamily="18" charset="0"/>
              </a:rPr>
              <a:t>(to) work hard:</a:t>
            </a:r>
            <a:r>
              <a:rPr lang="vi-V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always doing a lot of work</a:t>
            </a: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276600" cy="158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Text Box 8"/>
          <p:cNvSpPr txBox="1"/>
          <p:nvPr/>
        </p:nvSpPr>
        <p:spPr>
          <a:xfrm>
            <a:off x="3505200" y="381000"/>
            <a:ext cx="5410200" cy="7302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their definitions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373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09800"/>
            <a:ext cx="67056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 Box 4"/>
          <p:cNvSpPr txBox="1"/>
          <p:nvPr/>
        </p:nvSpPr>
        <p:spPr>
          <a:xfrm>
            <a:off x="1447800" y="5943600"/>
            <a:ext cx="65055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vi-V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WHAT ARE THEY TALKING ABOUT ?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Text Box 2"/>
          <p:cNvSpPr txBox="1"/>
          <p:nvPr/>
        </p:nvSpPr>
        <p:spPr>
          <a:xfrm>
            <a:off x="228600" y="533400"/>
            <a:ext cx="8702675" cy="556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Uncle: Eat your breakfast, Hoa. It’s half past six. You’ll be late for school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won’t be late, uncle. I’m usually early. Our classes start at 7.00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Uncle: And what time do your classes finish?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quarter past eleven. Then in the afternoon I do my homework. That takes about two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 each day.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Uncle: You work quite hard, Hoa. When will you have a vacation?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summer vacation starts in June. It lasts for almost three months.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Uncle: What will you do during the vacation?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I’ll go and see my Mom and Dad on their farm. I always like helping them. They work very hard, but we have fun working together.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1" name="07_A_01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382000" y="60960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68" fill="hold"/>
                                        <p:tgtEl>
                                          <p:spTgt spid="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715000" cy="609600"/>
          </a:xfrm>
          <a:ln w="28575"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en-US" sz="3100" dirty="0">
                <a:solidFill>
                  <a:schemeClr val="tx1"/>
                </a:solidFill>
              </a:rPr>
              <a:t>    </a:t>
            </a:r>
            <a:r>
              <a:rPr lang="en-US" altLang="en-US" sz="3000" b="1" dirty="0">
                <a:solidFill>
                  <a:srgbClr val="FF0000"/>
                </a:solidFill>
              </a:rPr>
              <a:t>Fill in the blanks about Hoa</a:t>
            </a:r>
            <a:r>
              <a:rPr lang="en-US" altLang="en-US" sz="2600" dirty="0">
                <a:solidFill>
                  <a:schemeClr val="tx1"/>
                </a:solidFill>
              </a:rPr>
              <a:t> </a:t>
            </a:r>
            <a:endParaRPr lang="en-US" altLang="en-US" sz="2600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609600" y="2590800"/>
            <a:ext cx="7239000" cy="39624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student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late for school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Hoa’s summer vacation starts in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at 7.00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11.15 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afternoon she does her homework about two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day 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summer vacation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almost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months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7467600" y="1066800"/>
            <a:ext cx="990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5943600" y="1600200"/>
            <a:ext cx="1752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not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5257800" y="1066800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9" name="Text Box 7"/>
          <p:cNvSpPr txBox="1"/>
          <p:nvPr/>
        </p:nvSpPr>
        <p:spPr>
          <a:xfrm>
            <a:off x="3429000" y="6019800"/>
            <a:ext cx="3124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2514600" y="1066800"/>
            <a:ext cx="1905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1" name="Text Box 9"/>
          <p:cNvSpPr txBox="1"/>
          <p:nvPr/>
        </p:nvSpPr>
        <p:spPr>
          <a:xfrm>
            <a:off x="1447800" y="1600200"/>
            <a:ext cx="1447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2" name="Text Box 10"/>
          <p:cNvSpPr txBox="1"/>
          <p:nvPr/>
        </p:nvSpPr>
        <p:spPr>
          <a:xfrm>
            <a:off x="457200" y="1066800"/>
            <a:ext cx="1676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3" name="Text Box 11"/>
          <p:cNvSpPr txBox="1"/>
          <p:nvPr/>
        </p:nvSpPr>
        <p:spPr>
          <a:xfrm>
            <a:off x="3810000" y="1524000"/>
            <a:ext cx="1600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lasts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204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0" y="152400"/>
            <a:ext cx="1219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6" name="Text Box 14"/>
          <p:cNvSpPr txBox="1"/>
          <p:nvPr/>
        </p:nvSpPr>
        <p:spPr>
          <a:xfrm>
            <a:off x="0" y="1600200"/>
            <a:ext cx="1600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7" name="Text Box 15"/>
          <p:cNvSpPr txBox="1"/>
          <p:nvPr/>
        </p:nvSpPr>
        <p:spPr>
          <a:xfrm>
            <a:off x="7848600" y="16002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8" name="Text Box 16"/>
          <p:cNvSpPr txBox="1"/>
          <p:nvPr/>
        </p:nvSpPr>
        <p:spPr>
          <a:xfrm>
            <a:off x="2971800" y="1600200"/>
            <a:ext cx="1143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4043E-6 L -0.62083 0.20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8751E-6 L -0.47083 0.18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4043E-6 L 0.04584 0.330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4043E-6 L -0.09584 0.397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48751E-6 L 0.04583 0.3862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4043E-6 L 0.05833 0.586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5495E-6 L 0.02916 0.574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200" grpId="0"/>
      <p:bldP spid="8201" grpId="0"/>
      <p:bldP spid="8202" grpId="0"/>
      <p:bldP spid="82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Text Box 19"/>
          <p:cNvSpPr txBox="1"/>
          <p:nvPr/>
        </p:nvSpPr>
        <p:spPr>
          <a:xfrm>
            <a:off x="304800" y="2514600"/>
            <a:ext cx="8839200" cy="3549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A. What time do Hoa’s classes start ?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B. What time do they finish ?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C. For how many hours a day does Hoa do her</a:t>
            </a:r>
            <a:r>
              <a:rPr lang="vi-VN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homework ?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D. What will Hoa do during her vacation ?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E. When does your school year start ?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F. When does  your school year finish ? 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7338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4"/>
          <p:cNvSpPr txBox="1"/>
          <p:nvPr/>
        </p:nvSpPr>
        <p:spPr>
          <a:xfrm>
            <a:off x="3886200" y="304800"/>
            <a:ext cx="5029200" cy="1460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</a:t>
            </a:r>
            <a:endParaRPr lang="en-US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AutoShape 2">
            <a:hlinkClick r:id="rId1" action="ppaction://hlinksldjump"/>
          </p:cNvPr>
          <p:cNvSpPr/>
          <p:nvPr/>
        </p:nvSpPr>
        <p:spPr>
          <a:xfrm>
            <a:off x="2438400" y="3581400"/>
            <a:ext cx="838200" cy="762000"/>
          </a:xfrm>
          <a:prstGeom prst="flowChartAlternateProcess">
            <a:avLst/>
          </a:prstGeom>
          <a:solidFill>
            <a:srgbClr val="FFFF0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AutoShape 3">
            <a:hlinkClick r:id="rId2" action="ppaction://hlinksldjump"/>
          </p:cNvPr>
          <p:cNvSpPr/>
          <p:nvPr/>
        </p:nvSpPr>
        <p:spPr>
          <a:xfrm>
            <a:off x="3581400" y="3581400"/>
            <a:ext cx="838200" cy="762000"/>
          </a:xfrm>
          <a:prstGeom prst="flowChartAlternateProcess">
            <a:avLst/>
          </a:prstGeom>
          <a:solidFill>
            <a:srgbClr val="FFFF0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4" name="AutoShape 4">
            <a:hlinkClick r:id="rId3" action="ppaction://hlinksldjump"/>
          </p:cNvPr>
          <p:cNvSpPr/>
          <p:nvPr/>
        </p:nvSpPr>
        <p:spPr>
          <a:xfrm>
            <a:off x="4724400" y="3581400"/>
            <a:ext cx="838200" cy="762000"/>
          </a:xfrm>
          <a:prstGeom prst="flowChartAlternateProcess">
            <a:avLst/>
          </a:prstGeom>
          <a:solidFill>
            <a:srgbClr val="FFFF0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5" name="AutoShape 5">
            <a:hlinkClick r:id="rId4" action="ppaction://hlinksldjump"/>
          </p:cNvPr>
          <p:cNvSpPr/>
          <p:nvPr/>
        </p:nvSpPr>
        <p:spPr>
          <a:xfrm>
            <a:off x="6019800" y="3581400"/>
            <a:ext cx="838200" cy="762000"/>
          </a:xfrm>
          <a:prstGeom prst="flowChartAlternateProcess">
            <a:avLst/>
          </a:prstGeom>
          <a:solidFill>
            <a:srgbClr val="FFFF0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6" name="AutoShape 6">
            <a:hlinkClick r:id="rId5" action="ppaction://hlinksldjump"/>
          </p:cNvPr>
          <p:cNvSpPr/>
          <p:nvPr/>
        </p:nvSpPr>
        <p:spPr>
          <a:xfrm>
            <a:off x="2362200" y="4800600"/>
            <a:ext cx="838200" cy="762000"/>
          </a:xfrm>
          <a:prstGeom prst="flowChartAlternateProcess">
            <a:avLst/>
          </a:prstGeom>
          <a:solidFill>
            <a:srgbClr val="FFFF0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7" name="AutoShape 7">
            <a:hlinkClick r:id="rId6" action="ppaction://hlinksldjump"/>
          </p:cNvPr>
          <p:cNvSpPr/>
          <p:nvPr/>
        </p:nvSpPr>
        <p:spPr>
          <a:xfrm>
            <a:off x="3581400" y="4800600"/>
            <a:ext cx="838200" cy="762000"/>
          </a:xfrm>
          <a:prstGeom prst="flowChartAlternateProcess">
            <a:avLst/>
          </a:prstGeom>
          <a:solidFill>
            <a:srgbClr val="FFFF0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8" name="AutoShape 8">
            <a:hlinkClick r:id="rId7" action="ppaction://hlinksldjump"/>
          </p:cNvPr>
          <p:cNvSpPr/>
          <p:nvPr/>
        </p:nvSpPr>
        <p:spPr>
          <a:xfrm>
            <a:off x="4800600" y="4800600"/>
            <a:ext cx="838200" cy="762000"/>
          </a:xfrm>
          <a:prstGeom prst="flowChartAlternateProcess">
            <a:avLst/>
          </a:prstGeom>
          <a:solidFill>
            <a:srgbClr val="FFFF0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AutoShape 9">
            <a:hlinkClick r:id="rId8" action="ppaction://hlinksldjump"/>
          </p:cNvPr>
          <p:cNvSpPr/>
          <p:nvPr/>
        </p:nvSpPr>
        <p:spPr>
          <a:xfrm>
            <a:off x="6019800" y="4800600"/>
            <a:ext cx="838200" cy="762000"/>
          </a:xfrm>
          <a:prstGeom prst="flowChartAlternateProcess">
            <a:avLst/>
          </a:prstGeom>
          <a:solidFill>
            <a:srgbClr val="FFFF0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7315200" y="3048000"/>
            <a:ext cx="16510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3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Team B</a:t>
            </a:r>
            <a:endParaRPr lang="en-US" altLang="en-US" sz="32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228600" y="2971800"/>
            <a:ext cx="16510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3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Team A</a:t>
            </a:r>
            <a:endParaRPr lang="en-US" altLang="en-US" sz="32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52" name="Oval 12"/>
          <p:cNvSpPr/>
          <p:nvPr/>
        </p:nvSpPr>
        <p:spPr>
          <a:xfrm>
            <a:off x="7620000" y="3886200"/>
            <a:ext cx="914400" cy="9144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4400" b="1" dirty="0">
                <a:latin typeface="Arial" panose="020B0604020202020204" pitchFamily="34" charset="0"/>
              </a:rPr>
              <a:t>10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10253" name="Oval 13"/>
          <p:cNvSpPr/>
          <p:nvPr/>
        </p:nvSpPr>
        <p:spPr>
          <a:xfrm>
            <a:off x="533400" y="3810000"/>
            <a:ext cx="914400" cy="9144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4400" b="1" dirty="0">
                <a:latin typeface="Arial" panose="020B0604020202020204" pitchFamily="34" charset="0"/>
              </a:rPr>
              <a:t>10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0254" name="Oval 14"/>
          <p:cNvSpPr/>
          <p:nvPr/>
        </p:nvSpPr>
        <p:spPr>
          <a:xfrm>
            <a:off x="533400" y="3810000"/>
            <a:ext cx="990600" cy="914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4400" b="1" dirty="0">
                <a:latin typeface="Arial" panose="020B0604020202020204" pitchFamily="34" charset="0"/>
              </a:rPr>
              <a:t>20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0255" name="Oval 15"/>
          <p:cNvSpPr/>
          <p:nvPr/>
        </p:nvSpPr>
        <p:spPr>
          <a:xfrm>
            <a:off x="7620000" y="3886200"/>
            <a:ext cx="914400" cy="914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4400" b="1" dirty="0">
                <a:latin typeface="Arial" panose="020B0604020202020204" pitchFamily="34" charset="0"/>
              </a:rPr>
              <a:t>20</a:t>
            </a:r>
            <a:endParaRPr lang="en-US" altLang="en-US" sz="2800" b="1" dirty="0">
              <a:latin typeface=".VnTime" panose="020B7200000000000000" pitchFamily="34" charset="0"/>
            </a:endParaRPr>
          </a:p>
        </p:txBody>
      </p:sp>
      <p:sp>
        <p:nvSpPr>
          <p:cNvPr id="10256" name="Oval 16"/>
          <p:cNvSpPr/>
          <p:nvPr/>
        </p:nvSpPr>
        <p:spPr>
          <a:xfrm>
            <a:off x="533400" y="3810000"/>
            <a:ext cx="990600" cy="9144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</a:rPr>
              <a:t>30</a:t>
            </a:r>
            <a:endParaRPr lang="en-US" altLang="en-US" sz="2800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10257" name="Oval 17"/>
          <p:cNvSpPr/>
          <p:nvPr/>
        </p:nvSpPr>
        <p:spPr>
          <a:xfrm>
            <a:off x="533400" y="3810000"/>
            <a:ext cx="990600" cy="914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4400" b="1" dirty="0">
                <a:latin typeface="Arial" panose="020B0604020202020204" pitchFamily="34" charset="0"/>
              </a:rPr>
              <a:t>40</a:t>
            </a:r>
            <a:endParaRPr lang="en-US" altLang="en-US" sz="2800" b="1" dirty="0">
              <a:latin typeface=".VnTime" panose="020B7200000000000000" pitchFamily="34" charset="0"/>
            </a:endParaRPr>
          </a:p>
        </p:txBody>
      </p:sp>
      <p:sp>
        <p:nvSpPr>
          <p:cNvPr id="10258" name="Oval 18"/>
          <p:cNvSpPr/>
          <p:nvPr/>
        </p:nvSpPr>
        <p:spPr>
          <a:xfrm>
            <a:off x="533400" y="3810000"/>
            <a:ext cx="990600" cy="9144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50</a:t>
            </a:r>
            <a:endParaRPr lang="en-US" altLang="en-US" sz="28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10259" name="Oval 19"/>
          <p:cNvSpPr/>
          <p:nvPr/>
        </p:nvSpPr>
        <p:spPr>
          <a:xfrm>
            <a:off x="7620000" y="3886200"/>
            <a:ext cx="914400" cy="9144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</a:rPr>
              <a:t>30</a:t>
            </a:r>
            <a:endParaRPr lang="en-US" altLang="en-US" sz="2800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10260" name="Oval 20"/>
          <p:cNvSpPr/>
          <p:nvPr/>
        </p:nvSpPr>
        <p:spPr>
          <a:xfrm>
            <a:off x="7620000" y="3886200"/>
            <a:ext cx="914400" cy="914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4400" b="1" dirty="0">
                <a:latin typeface="Arial" panose="020B0604020202020204" pitchFamily="34" charset="0"/>
              </a:rPr>
              <a:t>40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0261" name="Oval 21"/>
          <p:cNvSpPr/>
          <p:nvPr/>
        </p:nvSpPr>
        <p:spPr>
          <a:xfrm>
            <a:off x="7620000" y="3886200"/>
            <a:ext cx="914400" cy="9144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50</a:t>
            </a:r>
            <a:endParaRPr lang="en-US" altLang="en-US" sz="28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pic>
        <p:nvPicPr>
          <p:cNvPr id="10262" name="Picture 22"/>
          <p:cNvPicPr>
            <a:picLocks noChangeAspect="1"/>
          </p:cNvPicPr>
          <p:nvPr/>
        </p:nvPicPr>
        <p:blipFill>
          <a:blip r:embed="rId9">
            <a:lum contrast="20000"/>
          </a:blip>
          <a:stretch>
            <a:fillRect/>
          </a:stretch>
        </p:blipFill>
        <p:spPr>
          <a:xfrm>
            <a:off x="1219200" y="304800"/>
            <a:ext cx="67818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3" name="Text Box 23">
            <a:hlinkClick r:id="rId10" action="ppaction://hlinksldjump"/>
          </p:cNvPr>
          <p:cNvSpPr txBox="1"/>
          <p:nvPr/>
        </p:nvSpPr>
        <p:spPr>
          <a:xfrm>
            <a:off x="60325" y="6284913"/>
            <a:ext cx="1038225" cy="395287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vi-VN" altLang="en-US" dirty="0">
                <a:latin typeface="Arial" panose="020B0604020202020204" pitchFamily="34" charset="0"/>
              </a:rPr>
              <a:t>page 16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</p:childTnLst>
        </p:cTn>
      </p:par>
    </p:tnLst>
    <p:bldLst>
      <p:bldP spid="10242" grpId="0" animBg="1"/>
      <p:bldP spid="10242" grpId="1" animBg="1"/>
      <p:bldP spid="10243" grpId="0" animBg="1"/>
      <p:bldP spid="10243" grpId="1" animBg="1"/>
      <p:bldP spid="10244" grpId="0" animBg="1"/>
      <p:bldP spid="10244" grpId="1" animBg="1"/>
      <p:bldP spid="10245" grpId="0" animBg="1"/>
      <p:bldP spid="10245" grpId="1" animBg="1"/>
      <p:bldP spid="10246" grpId="0" animBg="1"/>
      <p:bldP spid="10246" grpId="1" animBg="1"/>
      <p:bldP spid="10247" grpId="0" animBg="1"/>
      <p:bldP spid="10247" grpId="1" animBg="1"/>
      <p:bldP spid="10248" grpId="0" animBg="1"/>
      <p:bldP spid="10248" grpId="1" animBg="1"/>
      <p:bldP spid="10249" grpId="0" animBg="1"/>
      <p:bldP spid="10249" grpId="1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6" name="Rectangle 2"/>
          <p:cNvSpPr/>
          <p:nvPr/>
        </p:nvSpPr>
        <p:spPr>
          <a:xfrm>
            <a:off x="3352800" y="2362200"/>
            <a:ext cx="533400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They start at 7 o'clock.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7" name="Picture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575" y="5410200"/>
            <a:ext cx="1241425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Rectangle 4"/>
          <p:cNvSpPr/>
          <p:nvPr/>
        </p:nvSpPr>
        <p:spPr>
          <a:xfrm>
            <a:off x="2209800" y="1066800"/>
            <a:ext cx="6934200" cy="1143000"/>
          </a:xfrm>
          <a:prstGeom prst="rect">
            <a:avLst/>
          </a:prstGeom>
          <a:solidFill>
            <a:srgbClr val="FFFF99"/>
          </a:solidFill>
          <a:ln w="19050">
            <a:noFill/>
          </a:ln>
        </p:spPr>
        <p:txBody>
          <a:bodyPr anchor="ctr" anchorCtr="0"/>
          <a:p>
            <a:pPr eaLnBrk="1" hangingPunct="1"/>
            <a:r>
              <a:rPr lang="vi-VN" altLang="en-US" sz="3200" b="1" dirty="0">
                <a:latin typeface="Times New Roman" panose="02020603050405020304" pitchFamily="18" charset="0"/>
              </a:rPr>
              <a:t>  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What time do Hoa’s classes start ? 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1126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0"/>
            <a:ext cx="3810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2796</Words>
  <Application>WPS Presentation</Application>
  <PresentationFormat>On-screen Show (4:3)</PresentationFormat>
  <Paragraphs>171</Paragraphs>
  <Slides>19</Slides>
  <Notes>0</Notes>
  <HiddenSlides>0</HiddenSlides>
  <MMClips>2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.VnTime</vt:lpstr>
      <vt:lpstr>Microsoft YaHei</vt:lpstr>
      <vt:lpstr>Arial Unicode MS</vt:lpstr>
      <vt:lpstr>Default Design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Fill in the blanks about Hoa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74</cp:revision>
  <dcterms:created xsi:type="dcterms:W3CDTF">2021-08-29T05:56:00Z</dcterms:created>
  <dcterms:modified xsi:type="dcterms:W3CDTF">2021-12-11T16:30:45Z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1B17D6F656FF4050AEE963868ED8CF87</vt:lpwstr>
  </property>
  <property fmtid="{D5CDD505-2E9C-101B-9397-08002B2CF9AE}" pid="3" name="KSOProductBuildVer">
    <vt:lpwstr>1033-11.2.0.10382</vt:lpwstr>
  </property>
</Properties>
</file>